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8" r:id="rId2"/>
    <p:sldId id="275" r:id="rId3"/>
    <p:sldId id="327" r:id="rId4"/>
    <p:sldId id="321" r:id="rId5"/>
    <p:sldId id="299" r:id="rId6"/>
    <p:sldId id="301" r:id="rId7"/>
    <p:sldId id="320" r:id="rId8"/>
    <p:sldId id="324" r:id="rId9"/>
    <p:sldId id="329" r:id="rId10"/>
    <p:sldId id="270" r:id="rId11"/>
    <p:sldId id="331" r:id="rId12"/>
    <p:sldId id="332" r:id="rId13"/>
    <p:sldId id="333" r:id="rId14"/>
    <p:sldId id="334" r:id="rId15"/>
    <p:sldId id="336" r:id="rId16"/>
    <p:sldId id="3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D4B"/>
    <a:srgbClr val="E67103"/>
    <a:srgbClr val="374663"/>
    <a:srgbClr val="EC446D"/>
    <a:srgbClr val="25CAD3"/>
    <a:srgbClr val="00234F"/>
    <a:srgbClr val="232D4A"/>
    <a:srgbClr val="FFAB58"/>
    <a:srgbClr val="FF952C"/>
    <a:srgbClr val="B85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6"/>
    <p:restoredTop sz="94704"/>
  </p:normalViewPr>
  <p:slideViewPr>
    <p:cSldViewPr snapToGrid="0" snapToObjects="1">
      <p:cViewPr>
        <p:scale>
          <a:sx n="109" d="100"/>
          <a:sy n="109" d="100"/>
        </p:scale>
        <p:origin x="78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5" d="100"/>
          <a:sy n="125" d="100"/>
        </p:scale>
        <p:origin x="53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48214-100E-4640-9E50-2386B02B04C3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DF7E2-B240-FA47-B309-A5A341B40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0456C-8CF8-E846-9AE9-5FF32A063B71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DF041-18A9-A24D-B0BB-AAAFCF69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69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86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76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32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47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4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7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5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5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9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80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1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298" y="1456484"/>
            <a:ext cx="5363505" cy="724384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0" spc="-10" baseline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334940" y="2950444"/>
            <a:ext cx="6389699" cy="2917185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89000"/>
              <a:buFontTx/>
              <a:buBlip>
                <a:blip r:embed="rId2"/>
              </a:buBlip>
              <a:tabLst/>
              <a:defRPr sz="16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70D307-A6C0-994C-92EE-931C67DF14D3}"/>
              </a:ext>
            </a:extLst>
          </p:cNvPr>
          <p:cNvCxnSpPr/>
          <p:nvPr userDrawn="1"/>
        </p:nvCxnSpPr>
        <p:spPr>
          <a:xfrm>
            <a:off x="795943" y="1141174"/>
            <a:ext cx="3824183" cy="2588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37851C1-85E2-F74B-A0FD-3181C4C33A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-2000"/>
          </a:blip>
          <a:stretch>
            <a:fillRect/>
          </a:stretch>
        </p:blipFill>
        <p:spPr>
          <a:xfrm>
            <a:off x="987170" y="1456484"/>
            <a:ext cx="376234" cy="37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31FE-445C-6443-9FD7-2DD4DB69A9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73658" y="2962568"/>
            <a:ext cx="2223175" cy="22231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04C122-8AC2-E242-A360-77C5D72916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008" y="2485048"/>
            <a:ext cx="3202515" cy="3202515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BB93B3-7A62-3445-8664-CF7B5BAC6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</p:spTree>
    <p:extLst>
      <p:ext uri="{BB962C8B-B14F-4D97-AF65-F5344CB8AC3E}">
        <p14:creationId xmlns:p14="http://schemas.microsoft.com/office/powerpoint/2010/main" val="65453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795943" y="786351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69342"/>
            <a:ext cx="849462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63550" y="2086070"/>
            <a:ext cx="6127436" cy="383821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E26456-D4C5-7E47-A559-BEC099770F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0A13AA4-0E74-264B-B1F1-5BD4A610F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9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4549152" y="793443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152" y="999160"/>
            <a:ext cx="672844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49151" y="2228045"/>
            <a:ext cx="7222139" cy="363486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95BF7-FC10-E245-A454-DCED18843D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3128177-B1CA-FA41-855A-0D8282EB9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2735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1079" y="1433111"/>
            <a:ext cx="10515600" cy="444563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23376"/>
            <a:ext cx="1308050" cy="0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DC8D500-243E-174E-BE92-FC8B4F9D9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F51B53-4D7F-B044-BFC5-05A839DEF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5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6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7"/>
            <a:ext cx="10515600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7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7183919-07C0-BB40-B214-D38D5EF61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262274-FD7F-9A44-A2B9-E19DC5834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4"/>
            <a:ext cx="10778544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5"/>
            <a:ext cx="10778544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5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8A26B99-58F4-2140-A962-15174E827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E91F71-EBC1-D147-854C-D1A931ADA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4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6976"/>
            <a:ext cx="10842938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16676" y="1511729"/>
            <a:ext cx="10264462" cy="4395265"/>
          </a:xfrm>
        </p:spPr>
        <p:txBody>
          <a:bodyPr numCol="2">
            <a:noAutofit/>
          </a:bodyPr>
          <a:lstStyle>
            <a:lvl1pPr>
              <a:lnSpc>
                <a:spcPct val="135000"/>
              </a:lnSpc>
              <a:defRPr/>
            </a:lvl1pPr>
            <a:lvl2pPr marL="502920" indent="-228600">
              <a:lnSpc>
                <a:spcPct val="90000"/>
              </a:lnSpc>
              <a:spcAft>
                <a:spcPts val="300"/>
              </a:spcAft>
              <a:buFont typeface="Wingdings" pitchFamily="2" charset="2"/>
              <a:buChar char="§"/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684738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3B935B2-FB12-BE42-8A23-96677DF50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56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650D30-0AA3-694B-A2BB-08E6862C0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76432"/>
            <a:ext cx="9834361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169348"/>
            <a:ext cx="10697246" cy="3630763"/>
          </a:xfrm>
        </p:spPr>
        <p:txBody>
          <a:bodyPr tIns="0">
            <a:noAutofit/>
          </a:bodyPr>
          <a:lstStyle>
            <a:lvl1pPr marL="577850" indent="-568325">
              <a:lnSpc>
                <a:spcPct val="100000"/>
              </a:lnSpc>
              <a:spcAft>
                <a:spcPts val="3000"/>
              </a:spcAft>
              <a:buSzPct val="175000"/>
              <a:buFontTx/>
              <a:buBlip>
                <a:blip r:embed="rId2"/>
              </a:buBlip>
              <a:tabLst/>
              <a:defRPr sz="2000" b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17525" indent="-517525">
              <a:lnSpc>
                <a:spcPct val="100000"/>
              </a:lnSpc>
              <a:spcBef>
                <a:spcPts val="400"/>
              </a:spcBef>
              <a:spcAft>
                <a:spcPts val="2000"/>
              </a:spcAft>
              <a:buSzPct val="200000"/>
              <a:buFontTx/>
              <a:buBlip>
                <a:blip r:embed="rId3"/>
              </a:buBlip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AE287E-DFF4-0C4F-ABC7-A5EC59B82476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59BC1-D309-5145-B91B-25FC4494A714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43573AF-8634-C649-98DC-B8F8C42853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D9DAB8-7618-3C4A-A1CC-10DBEB9351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55FBA85-E2CE-DE47-AFA1-32785508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9CF4BF-35A5-1A43-A794-C92C6456BA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1047868"/>
            <a:ext cx="7992682" cy="107077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35470" y="2160840"/>
            <a:ext cx="6922941" cy="3648684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  <a:defRPr/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0756308-18D9-0349-8785-E0F32F6F12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09650" y="2166563"/>
            <a:ext cx="3603625" cy="3616159"/>
          </a:xfrm>
        </p:spPr>
        <p:txBody>
          <a:bodyPr>
            <a:noAutofit/>
          </a:bodyPr>
          <a:lstStyle>
            <a:lvl1pPr marL="0">
              <a:lnSpc>
                <a:spcPct val="114000"/>
              </a:lnSpc>
              <a:defRPr/>
            </a:lvl1pPr>
          </a:lstStyle>
          <a:p>
            <a:pPr lvl="0"/>
            <a:r>
              <a:rPr lang="en-US" dirty="0" err="1"/>
              <a:t>Alehtoiangjlnalenglaje</a:t>
            </a:r>
            <a:r>
              <a:rPr lang="en-US" dirty="0"/>
              <a:t> </a:t>
            </a:r>
            <a:r>
              <a:rPr lang="en-US" dirty="0" err="1"/>
              <a:t>otiajeoilrn</a:t>
            </a:r>
            <a:r>
              <a:rPr lang="en-US" dirty="0"/>
              <a:t> </a:t>
            </a:r>
            <a:r>
              <a:rPr lang="en-US" dirty="0" err="1"/>
              <a:t>alenglaengoialejnlfg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4F05DE-903E-7344-9D9D-12F4732E60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5496" y="1381590"/>
            <a:ext cx="1261570" cy="107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3412BB-A67D-994C-B52C-3C8D1A00E9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1" y="1685561"/>
            <a:ext cx="2235200" cy="117397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6DB260F-232E-C74C-9357-B29A70E4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7AE943-1EF1-E848-BEF3-27959B6C51B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97AA6-3177-CB4C-AF53-5BCF0DFCAE15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C60AB2C-5CBE-8F4B-8A35-AFDA9ADF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94224-78F0-6544-AF12-7F5CC1229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51121"/>
            <a:ext cx="10664189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631440"/>
            <a:ext cx="5035550" cy="2917186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90392" y="2631440"/>
            <a:ext cx="5483447" cy="2917185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E8B169-B5B3-914E-A404-D08FF8CF4D7A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AE1A7-3929-4F48-8182-D5D51D394F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1E8AE-668D-9E43-9C0D-A68E953BB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BC63E3B-DFA2-8C4C-83CE-A8D34533A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FE6479-004B-B64D-BCE0-E0A3140EFE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6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E01FD0-0C72-6D43-9FC2-47F545084F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8386" y="4221134"/>
            <a:ext cx="3042782" cy="6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5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43070-3E62-8242-BAE6-49695F42E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alphaModFix amt="74000"/>
          </a:blip>
          <a:stretch>
            <a:fillRect/>
          </a:stretch>
        </p:blipFill>
        <p:spPr>
          <a:xfrm>
            <a:off x="815995" y="49460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1533" y="2385151"/>
            <a:ext cx="2240924" cy="739397"/>
          </a:xfrm>
          <a:solidFill>
            <a:schemeClr val="bg1">
              <a:alpha val="92000"/>
            </a:schemeClr>
          </a:solidFill>
          <a:effectLst>
            <a:softEdge rad="127000"/>
          </a:effectLst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rgbClr val="E67103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88676" y="1554452"/>
            <a:ext cx="5735962" cy="4790940"/>
          </a:xfrm>
        </p:spPr>
        <p:txBody>
          <a:bodyPr tIns="0">
            <a:noAutofit/>
          </a:bodyPr>
          <a:lstStyle>
            <a:lvl1pPr marL="457200" indent="-457200">
              <a:lnSpc>
                <a:spcPct val="90000"/>
              </a:lnSpc>
              <a:spcAft>
                <a:spcPts val="1500"/>
              </a:spcAft>
              <a:buClr>
                <a:srgbClr val="E67103"/>
              </a:buClr>
              <a:buSzPct val="102000"/>
              <a:buFont typeface="+mj-lt"/>
              <a:buAutoNum type="arabicPeriod"/>
              <a:tabLst/>
              <a:defRPr sz="2200" b="0" i="0" baseline="0">
                <a:solidFill>
                  <a:srgbClr val="232D4B">
                    <a:alpha val="96000"/>
                  </a:srgbClr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sz="2400"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8244" y="5679584"/>
            <a:ext cx="3094054" cy="6658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558E2C-F82E-BF46-B179-CCCE911D848F}"/>
              </a:ext>
            </a:extLst>
          </p:cNvPr>
          <p:cNvCxnSpPr>
            <a:cxnSpLocks/>
          </p:cNvCxnSpPr>
          <p:nvPr userDrawn="1"/>
        </p:nvCxnSpPr>
        <p:spPr>
          <a:xfrm>
            <a:off x="5988676" y="1262130"/>
            <a:ext cx="6323527" cy="0"/>
          </a:xfrm>
          <a:prstGeom prst="line">
            <a:avLst/>
          </a:prstGeom>
          <a:ln w="60325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8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950" y="6264910"/>
            <a:ext cx="799249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8410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3" y="4520323"/>
            <a:ext cx="6934208" cy="1128637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70973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5880"/>
              </a:lnSpc>
              <a:defRPr sz="6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0411CB-B36E-3B44-99B7-01273D13D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5806" y="2062331"/>
            <a:ext cx="697230" cy="697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A8232D-B49A-1F4D-B9DC-4F0CFD4D4E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092" y="5443455"/>
            <a:ext cx="2460859" cy="1405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D4301CB-3312-8748-BE0E-7779B6A485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0441" y="5899053"/>
            <a:ext cx="1891559" cy="142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9CAAF-6E3E-3245-BC15-401D40362C1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3280" y="6264910"/>
            <a:ext cx="883920" cy="365125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9426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2" y="4520323"/>
            <a:ext cx="6016417" cy="1063643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59797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6480"/>
              </a:lnSpc>
              <a:defRPr sz="72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FDB30-2A5D-F54D-AEE8-FC338B96405B}"/>
              </a:ext>
            </a:extLst>
          </p:cNvPr>
          <p:cNvCxnSpPr/>
          <p:nvPr userDrawn="1"/>
        </p:nvCxnSpPr>
        <p:spPr>
          <a:xfrm>
            <a:off x="0" y="4794088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4D48B3-4489-D24B-9AC1-7A930217EA0E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4A0CD5-50BE-1146-ABF3-EC3CBBEA8C8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19499"/>
            <a:ext cx="10662920" cy="0"/>
          </a:xfrm>
          <a:prstGeom prst="line">
            <a:avLst/>
          </a:prstGeom>
          <a:ln w="19050">
            <a:solidFill>
              <a:srgbClr val="3DC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991CE-CE65-7241-8118-00F9E8DD5B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61216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9F0DCA-2B14-B245-9469-0900B26007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2578" y="1120134"/>
            <a:ext cx="203998" cy="20399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3125" y="5325862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7498" y="5015833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94978" y="2231693"/>
            <a:ext cx="2201839" cy="1300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AA7F135-09C1-924E-8102-05959EAD462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4456" y="765490"/>
            <a:ext cx="212090" cy="21209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0BBDE79-62E5-8F4E-BDB6-CA47AB81962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40909" y="2019783"/>
            <a:ext cx="245110" cy="2451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8C5FD01-6E4E-6240-9319-67092BBF095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63214" y="1617580"/>
            <a:ext cx="194310" cy="1943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CCF8127-8423-F04E-B2A3-77A15596A88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369404" y="-50605"/>
            <a:ext cx="242458" cy="24245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594D9E9-8A0C-EA47-8617-664FB228F9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35189" y="3639121"/>
            <a:ext cx="194310" cy="19431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C3B13C8-E4DF-0C4B-9AF5-5FED34D67B6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50232" y="5927166"/>
            <a:ext cx="207134" cy="20510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F2A157-339B-D648-93A9-C3769F7EF75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871101" y="5250409"/>
            <a:ext cx="135890" cy="2046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D1C9664-B924-174D-B1AE-1605978D83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22042" y="6644409"/>
            <a:ext cx="204470" cy="204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426B41-6FD2-F945-8703-C5B3E948A9B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52251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3125" y="5316897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498" y="5006868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94978" y="2222728"/>
            <a:ext cx="2201839" cy="130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BDA18-C436-594F-B85B-99F05DA69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7863DA6-3EA8-CE43-9B7E-26C052CA4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7036" y="1971040"/>
            <a:ext cx="3182564" cy="31558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9478BE-D55B-0349-87B4-FD7868398E97}"/>
              </a:ext>
            </a:extLst>
          </p:cNvPr>
          <p:cNvCxnSpPr/>
          <p:nvPr userDrawn="1"/>
        </p:nvCxnSpPr>
        <p:spPr>
          <a:xfrm>
            <a:off x="7437120" y="4838700"/>
            <a:ext cx="4754880" cy="1329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8945" y="3233418"/>
            <a:ext cx="6789455" cy="1401275"/>
          </a:xfrm>
        </p:spPr>
        <p:txBody>
          <a:bodyPr anchor="t" anchorCtr="0">
            <a:noAutofit/>
          </a:bodyPr>
          <a:lstStyle>
            <a:lvl1pPr algn="l">
              <a:lnSpc>
                <a:spcPts val="4080"/>
              </a:lnSpc>
              <a:defRPr sz="38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A0EB1C-F231-694E-BF20-895DDE9E6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76966" y="3246236"/>
            <a:ext cx="543444" cy="543444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849577" y="5078365"/>
            <a:ext cx="3947471" cy="1063643"/>
          </a:xfrm>
        </p:spPr>
        <p:txBody>
          <a:bodyPr>
            <a:noAutofit/>
          </a:bodyPr>
          <a:lstStyle>
            <a:lvl1pPr marL="0" indent="0">
              <a:lnSpc>
                <a:spcPts val="2480"/>
              </a:lnSpc>
              <a:buNone/>
              <a:defRPr sz="24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8BA324-A1BC-1E44-B1C8-A39580BD1E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7546" y="1040969"/>
            <a:ext cx="214630" cy="2146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D16511-7120-9D47-A702-DB4DC1CAF22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23435" y="2047330"/>
            <a:ext cx="227330" cy="2273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ECA700-777A-634A-87BD-49386773FD0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458" y="1758271"/>
            <a:ext cx="1883982" cy="12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4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4BA3C83-4DA4-2449-8AA7-10BA80173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0487" y="-171485"/>
            <a:ext cx="7178040" cy="7178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BD1971-A939-E649-A116-7C660224EDFB}"/>
              </a:ext>
            </a:extLst>
          </p:cNvPr>
          <p:cNvCxnSpPr/>
          <p:nvPr userDrawn="1"/>
        </p:nvCxnSpPr>
        <p:spPr>
          <a:xfrm>
            <a:off x="9214130" y="4923271"/>
            <a:ext cx="2977870" cy="2433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80" y="2608510"/>
            <a:ext cx="10046129" cy="1597730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422862" y="5070273"/>
            <a:ext cx="2332258" cy="945381"/>
          </a:xfrm>
        </p:spPr>
        <p:txBody>
          <a:bodyPr>
            <a:noAutofit/>
          </a:bodyPr>
          <a:lstStyle>
            <a:lvl1pPr marL="0" indent="0">
              <a:lnSpc>
                <a:spcPts val="2180"/>
              </a:lnSpc>
              <a:buNone/>
              <a:defRPr sz="18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69E9B-DA39-9142-B6FB-EAD5685605A0}"/>
              </a:ext>
            </a:extLst>
          </p:cNvPr>
          <p:cNvSpPr/>
          <p:nvPr userDrawn="1"/>
        </p:nvSpPr>
        <p:spPr>
          <a:xfrm>
            <a:off x="3344080" y="6685279"/>
            <a:ext cx="5510840" cy="172720"/>
          </a:xfrm>
          <a:prstGeom prst="rect">
            <a:avLst/>
          </a:prstGeom>
          <a:gradFill>
            <a:gsLst>
              <a:gs pos="4000">
                <a:srgbClr val="EC446D">
                  <a:alpha val="88000"/>
                </a:srgbClr>
              </a:gs>
              <a:gs pos="96000">
                <a:srgbClr val="E67103">
                  <a:alpha val="6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38797"/>
            <a:ext cx="10515600" cy="6518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4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31571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7310-275D-0441-BA29-11564B163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32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0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4" r:id="rId3"/>
    <p:sldLayoutId id="2147483664" r:id="rId4"/>
    <p:sldLayoutId id="2147483666" r:id="rId5"/>
    <p:sldLayoutId id="2147483668" r:id="rId6"/>
    <p:sldLayoutId id="2147483690" r:id="rId7"/>
    <p:sldLayoutId id="2147483671" r:id="rId8"/>
    <p:sldLayoutId id="2147483670" r:id="rId9"/>
    <p:sldLayoutId id="2147483689" r:id="rId10"/>
    <p:sldLayoutId id="2147483688" r:id="rId11"/>
    <p:sldLayoutId id="2147483693" r:id="rId12"/>
    <p:sldLayoutId id="2147483650" r:id="rId13"/>
    <p:sldLayoutId id="2147483673" r:id="rId14"/>
    <p:sldLayoutId id="2147483691" r:id="rId15"/>
    <p:sldLayoutId id="2147483692" r:id="rId16"/>
    <p:sldLayoutId id="2147483676" r:id="rId17"/>
    <p:sldLayoutId id="2147483675" r:id="rId18"/>
    <p:sldLayoutId id="2147483677" r:id="rId19"/>
    <p:sldLayoutId id="2147483655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Franklin Gothic Demi" panose="020B0603020102020204" pitchFamily="34" charset="0"/>
          <a:ea typeface="+mj-ea"/>
          <a:cs typeface="+mj-cs"/>
        </a:defRPr>
      </a:lvl1pPr>
    </p:titleStyle>
    <p:bodyStyle>
      <a:lvl1pPr marL="914400" indent="0" algn="l" defTabSz="914400" rtl="0" eaLnBrk="1" latinLnBrk="0" hangingPunct="1">
        <a:lnSpc>
          <a:spcPct val="135000"/>
        </a:lnSpc>
        <a:spcBef>
          <a:spcPts val="0"/>
        </a:spcBef>
        <a:spcAft>
          <a:spcPts val="600"/>
        </a:spcAft>
        <a:buFont typeface="Arial"/>
        <a:buNone/>
        <a:defRPr sz="2400" b="1" i="0" kern="1200">
          <a:solidFill>
            <a:srgbClr val="E67103"/>
          </a:solidFill>
          <a:latin typeface="Franklin Gothic Demi" panose="020B0603020102020204" pitchFamily="34" charset="0"/>
          <a:ea typeface="+mn-ea"/>
          <a:cs typeface="+mn-cs"/>
        </a:defRPr>
      </a:lvl1pPr>
      <a:lvl2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2pPr>
      <a:lvl3pPr marL="150876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3pPr>
      <a:lvl4pPr marL="187452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4pPr>
      <a:lvl5pPr marL="214884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135257"/>
            <a:ext cx="9130581" cy="867516"/>
          </a:xfrm>
        </p:spPr>
        <p:txBody>
          <a:bodyPr/>
          <a:lstStyle/>
          <a:p>
            <a:r>
              <a:rPr lang="en-US" dirty="0"/>
              <a:t>Customer Analytics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270000" y="3155173"/>
            <a:ext cx="7223761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Spring 2019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370289" y="4275740"/>
            <a:ext cx="7223761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5400" dirty="0"/>
              <a:t>March 5, 2019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946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EA79-DB14-A64C-B4C2-08497EBE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scientist is not measured by the cleverness of her solutions, but by the value of the problems she solves.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A9A73-E177-CF4C-B7C5-B25C93117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861" y="5070273"/>
            <a:ext cx="2522953" cy="945381"/>
          </a:xfrm>
        </p:spPr>
        <p:txBody>
          <a:bodyPr/>
          <a:lstStyle/>
          <a:p>
            <a:r>
              <a:rPr lang="en-US" dirty="0"/>
              <a:t>Elena Grewal, Head of Data Science at Airbnb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D6A49-B337-904A-8253-517480A2AFEB}"/>
              </a:ext>
            </a:extLst>
          </p:cNvPr>
          <p:cNvSpPr/>
          <p:nvPr/>
        </p:nvSpPr>
        <p:spPr>
          <a:xfrm rot="16200000">
            <a:off x="11175696" y="5841696"/>
            <a:ext cx="18325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https://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www.linkedin.com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/in/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elena-grewal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3818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4240-A5EC-6E4A-B9BF-99EC2003FF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cs typeface="ITC Franklin Gothic Std Bk Cd"/>
              </a:rPr>
              <a:t>How to generate, disseminate, and respond to market intelligence with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data</a:t>
            </a:r>
            <a:r>
              <a:rPr lang="en-US" dirty="0">
                <a:cs typeface="ITC Franklin Gothic Std Bk Cd"/>
              </a:rPr>
              <a:t>-informed insights to optimize collective value.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7B2188B-6504-9846-9F0B-BE2D7A8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b="0" smtClean="0">
                <a:latin typeface="Franklin Gothic Demi" panose="020B0703020102020204" pitchFamily="34" charset="0"/>
              </a:rPr>
              <a:pPr/>
              <a:t>11</a:t>
            </a:fld>
            <a:endParaRPr lang="en-US" b="0" dirty="0">
              <a:latin typeface="Franklin Gothic Demi" panose="020B07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778EF-F2C9-004C-A0BD-961F24078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what will you learn?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352D8-D3D2-DB42-8D5A-7067DE6E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will you learn?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85CB15-5F8C-5F4F-AF82-9C72968B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78" y="2838863"/>
            <a:ext cx="4975058" cy="2341204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7322B68-ED90-7A43-B7DC-B284EA96DDA7}"/>
              </a:ext>
            </a:extLst>
          </p:cNvPr>
          <p:cNvSpPr txBox="1">
            <a:spLocks/>
          </p:cNvSpPr>
          <p:nvPr/>
        </p:nvSpPr>
        <p:spPr>
          <a:xfrm>
            <a:off x="-1" y="6564815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</a:t>
            </a:r>
            <a:r>
              <a:rPr lang="en-US" sz="700" dirty="0">
                <a:solidFill>
                  <a:srgbClr val="232D4B"/>
                </a:solidFill>
              </a:rPr>
              <a:t> Dolan, Robert J. and Leslie K. John (2015). Marketing Intelligence. Harvard Business Publishing: Boston, MA.</a:t>
            </a:r>
          </a:p>
        </p:txBody>
      </p:sp>
    </p:spTree>
    <p:extLst>
      <p:ext uri="{BB962C8B-B14F-4D97-AF65-F5344CB8AC3E}">
        <p14:creationId xmlns:p14="http://schemas.microsoft.com/office/powerpoint/2010/main" val="318988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4240-A5EC-6E4A-B9BF-99EC2003FF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cs typeface="ITC Franklin Gothic Std Bk Cd"/>
              </a:rPr>
              <a:t>How to generate,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disseminate</a:t>
            </a:r>
            <a:r>
              <a:rPr lang="en-US" dirty="0">
                <a:cs typeface="ITC Franklin Gothic Std Bk Cd"/>
              </a:rPr>
              <a:t>, and respond to market intelligence with data-informed insights to optimize collective value.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7B2188B-6504-9846-9F0B-BE2D7A8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b="0" smtClean="0">
                <a:latin typeface="Franklin Gothic Demi" panose="020B0703020102020204" pitchFamily="34" charset="0"/>
              </a:rPr>
              <a:pPr/>
              <a:t>12</a:t>
            </a:fld>
            <a:endParaRPr lang="en-US" b="0" dirty="0">
              <a:latin typeface="Franklin Gothic Demi" panose="020B07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778EF-F2C9-004C-A0BD-961F24078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what will you learn?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352D8-D3D2-DB42-8D5A-7067DE6E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will you learn?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7322B68-ED90-7A43-B7DC-B284EA96DDA7}"/>
              </a:ext>
            </a:extLst>
          </p:cNvPr>
          <p:cNvSpPr txBox="1">
            <a:spLocks/>
          </p:cNvSpPr>
          <p:nvPr/>
        </p:nvSpPr>
        <p:spPr>
          <a:xfrm>
            <a:off x="-1" y="6564815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 </a:t>
            </a:r>
            <a:r>
              <a:rPr lang="en-US" sz="700" dirty="0">
                <a:solidFill>
                  <a:srgbClr val="232D4B"/>
                </a:solidFill>
              </a:rPr>
              <a:t>Parker, Hilary (2017), “Opinionated Analysis Development,” a presentation delivered at </a:t>
            </a:r>
            <a:r>
              <a:rPr lang="en-US" sz="700" dirty="0" err="1">
                <a:solidFill>
                  <a:srgbClr val="232D4B"/>
                </a:solidFill>
              </a:rPr>
              <a:t>rstudio</a:t>
            </a:r>
            <a:r>
              <a:rPr lang="en-US" sz="700" dirty="0">
                <a:solidFill>
                  <a:srgbClr val="232D4B"/>
                </a:solidFill>
              </a:rPr>
              <a:t>::</a:t>
            </a:r>
            <a:r>
              <a:rPr lang="en-US" sz="700" dirty="0" err="1">
                <a:solidFill>
                  <a:srgbClr val="232D4B"/>
                </a:solidFill>
              </a:rPr>
              <a:t>conf</a:t>
            </a:r>
            <a:r>
              <a:rPr lang="en-US" sz="700" dirty="0">
                <a:solidFill>
                  <a:srgbClr val="232D4B"/>
                </a:solidFill>
              </a:rPr>
              <a:t>(2017) and available at: https://</a:t>
            </a:r>
            <a:r>
              <a:rPr lang="en-US" sz="700" dirty="0" err="1">
                <a:solidFill>
                  <a:srgbClr val="232D4B"/>
                </a:solidFill>
              </a:rPr>
              <a:t>www.rstudio.com</a:t>
            </a:r>
            <a:r>
              <a:rPr lang="en-US" sz="700" dirty="0">
                <a:solidFill>
                  <a:srgbClr val="232D4B"/>
                </a:solidFill>
              </a:rPr>
              <a:t>/resources/videos/opinionated-analysis-development/.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25B81B-DD7E-3543-B9C8-CB9BBA32A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7" y="2605284"/>
            <a:ext cx="4974336" cy="27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1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4240-A5EC-6E4A-B9BF-99EC2003FF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cs typeface="ITC Franklin Gothic Std Bk Cd"/>
              </a:rPr>
              <a:t>How to generate, disseminate, and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respond</a:t>
            </a:r>
            <a:r>
              <a:rPr lang="en-US" dirty="0">
                <a:cs typeface="ITC Franklin Gothic Std Bk Cd"/>
              </a:rPr>
              <a:t> to market intelligence with data-informed insights to optimize collective value.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7B2188B-6504-9846-9F0B-BE2D7A8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b="0" smtClean="0">
                <a:latin typeface="Franklin Gothic Demi" panose="020B0703020102020204" pitchFamily="34" charset="0"/>
              </a:rPr>
              <a:pPr/>
              <a:t>13</a:t>
            </a:fld>
            <a:endParaRPr lang="en-US" b="0" dirty="0">
              <a:latin typeface="Franklin Gothic Demi" panose="020B07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778EF-F2C9-004C-A0BD-961F24078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what will you learn?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352D8-D3D2-DB42-8D5A-7067DE6E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will you learn?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70F98E-20EF-874D-9072-00FCD85C3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63" t="26974" r="15132" b="31579"/>
          <a:stretch/>
        </p:blipFill>
        <p:spPr>
          <a:xfrm>
            <a:off x="1350253" y="1884734"/>
            <a:ext cx="3029383" cy="4241133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15D8CE2-D7A3-F349-ACAE-CC44FB9FA7A1}"/>
              </a:ext>
            </a:extLst>
          </p:cNvPr>
          <p:cNvSpPr txBox="1">
            <a:spLocks/>
          </p:cNvSpPr>
          <p:nvPr/>
        </p:nvSpPr>
        <p:spPr>
          <a:xfrm>
            <a:off x="-1" y="6564815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</a:t>
            </a:r>
            <a:r>
              <a:rPr lang="en-US" sz="700" dirty="0">
                <a:solidFill>
                  <a:srgbClr val="232D4B"/>
                </a:solidFill>
              </a:rPr>
              <a:t>: Kotler, Philip, and Gary Armstrong. </a:t>
            </a:r>
            <a:r>
              <a:rPr lang="en-US" sz="700" i="1" dirty="0">
                <a:solidFill>
                  <a:srgbClr val="232D4B"/>
                </a:solidFill>
              </a:rPr>
              <a:t>Principles of Marketing</a:t>
            </a:r>
            <a:r>
              <a:rPr lang="en-US" sz="700" dirty="0">
                <a:solidFill>
                  <a:srgbClr val="232D4B"/>
                </a:solidFill>
              </a:rPr>
              <a:t>. Pearson Education, 2010.</a:t>
            </a:r>
          </a:p>
        </p:txBody>
      </p:sp>
    </p:spTree>
    <p:extLst>
      <p:ext uri="{BB962C8B-B14F-4D97-AF65-F5344CB8AC3E}">
        <p14:creationId xmlns:p14="http://schemas.microsoft.com/office/powerpoint/2010/main" val="1864954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4240-A5EC-6E4A-B9BF-99EC2003FF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cs typeface="ITC Franklin Gothic Std Bk Cd"/>
              </a:rPr>
              <a:t>How to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generate, disseminate, and respond</a:t>
            </a:r>
            <a:r>
              <a:rPr lang="en-US" dirty="0">
                <a:cs typeface="ITC Franklin Gothic Std Bk Cd"/>
              </a:rPr>
              <a:t> to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market intelligence with data-informed insights</a:t>
            </a:r>
            <a:r>
              <a:rPr lang="en-US" dirty="0">
                <a:cs typeface="ITC Franklin Gothic Std Bk Cd"/>
              </a:rPr>
              <a:t> to optimize collective value.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7B2188B-6504-9846-9F0B-BE2D7A8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b="0" smtClean="0">
                <a:latin typeface="Franklin Gothic Demi" panose="020B0703020102020204" pitchFamily="34" charset="0"/>
              </a:rPr>
              <a:pPr/>
              <a:t>14</a:t>
            </a:fld>
            <a:endParaRPr lang="en-US" b="0" dirty="0">
              <a:latin typeface="Franklin Gothic Demi" panose="020B07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778EF-F2C9-004C-A0BD-961F24078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what will you learn?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352D8-D3D2-DB42-8D5A-7067DE6E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will you learn?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BD8473-C1DA-A54C-97A6-67B1A55AD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0" t="19737" r="14637" b="19244"/>
          <a:stretch/>
        </p:blipFill>
        <p:spPr>
          <a:xfrm>
            <a:off x="0" y="1770905"/>
            <a:ext cx="5463550" cy="4354962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B1B5912-3CF8-DC40-8AC5-4C8DD05A84A7}"/>
              </a:ext>
            </a:extLst>
          </p:cNvPr>
          <p:cNvSpPr txBox="1">
            <a:spLocks/>
          </p:cNvSpPr>
          <p:nvPr/>
        </p:nvSpPr>
        <p:spPr>
          <a:xfrm>
            <a:off x="-1" y="6564815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</a:t>
            </a:r>
            <a:r>
              <a:rPr lang="en-US" sz="700" dirty="0">
                <a:solidFill>
                  <a:srgbClr val="232D4B"/>
                </a:solidFill>
              </a:rPr>
              <a:t>: Kohli, Ajay K. and Bernard J. Jaworski (1990), “Market Orientation: The Construct, Research Propositions, and Managerial Implications,” </a:t>
            </a:r>
            <a:r>
              <a:rPr lang="en-US" sz="700" i="1" dirty="0">
                <a:solidFill>
                  <a:srgbClr val="232D4B"/>
                </a:solidFill>
              </a:rPr>
              <a:t>Journal of Marketing</a:t>
            </a:r>
            <a:r>
              <a:rPr lang="en-US" sz="700" dirty="0">
                <a:solidFill>
                  <a:srgbClr val="232D4B"/>
                </a:solidFill>
              </a:rPr>
              <a:t>, 54 (2), 1-18.</a:t>
            </a:r>
          </a:p>
        </p:txBody>
      </p:sp>
    </p:spTree>
    <p:extLst>
      <p:ext uri="{BB962C8B-B14F-4D97-AF65-F5344CB8AC3E}">
        <p14:creationId xmlns:p14="http://schemas.microsoft.com/office/powerpoint/2010/main" val="75296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4240-A5EC-6E4A-B9BF-99EC2003FF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cs typeface="ITC Franklin Gothic Std Bk Cd"/>
              </a:rPr>
              <a:t>How to generate, disseminate, and respond to market intelligence with data-informed insights to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optimize collective value</a:t>
            </a:r>
            <a:r>
              <a:rPr lang="en-US" dirty="0">
                <a:cs typeface="ITC Franklin Gothic Std Bk Cd"/>
              </a:rPr>
              <a:t>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7B2188B-6504-9846-9F0B-BE2D7A8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b="0" smtClean="0">
                <a:latin typeface="Franklin Gothic Demi" panose="020B0703020102020204" pitchFamily="34" charset="0"/>
              </a:rPr>
              <a:pPr/>
              <a:t>15</a:t>
            </a:fld>
            <a:endParaRPr lang="en-US" b="0" dirty="0">
              <a:latin typeface="Franklin Gothic Demi" panose="020B07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778EF-F2C9-004C-A0BD-961F24078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what will you learn?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352D8-D3D2-DB42-8D5A-7067DE6E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will you learn?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B1B5912-3CF8-DC40-8AC5-4C8DD05A84A7}"/>
              </a:ext>
            </a:extLst>
          </p:cNvPr>
          <p:cNvSpPr txBox="1">
            <a:spLocks/>
          </p:cNvSpPr>
          <p:nvPr/>
        </p:nvSpPr>
        <p:spPr>
          <a:xfrm>
            <a:off x="-1" y="6564815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</a:t>
            </a:r>
            <a:r>
              <a:rPr lang="en-US" sz="700" dirty="0">
                <a:solidFill>
                  <a:srgbClr val="232D4B"/>
                </a:solidFill>
              </a:rPr>
              <a:t>: Donaldson, Thomas and James P. Walsh (2015), “Toward a Theory of Business,” </a:t>
            </a:r>
            <a:r>
              <a:rPr lang="en-US" sz="700" i="1" dirty="0">
                <a:solidFill>
                  <a:srgbClr val="232D4B"/>
                </a:solidFill>
              </a:rPr>
              <a:t>Research in Organizational Behavior</a:t>
            </a:r>
            <a:r>
              <a:rPr lang="en-US" sz="700" dirty="0">
                <a:solidFill>
                  <a:srgbClr val="232D4B"/>
                </a:solidFill>
              </a:rPr>
              <a:t>, 35, 181-207.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C390F2-1B49-D74F-BBC2-EF649CD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3" y="3210338"/>
            <a:ext cx="4824792" cy="271394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FC0E16-BAEC-CE4B-9EEB-9F73128F0335}"/>
              </a:ext>
            </a:extLst>
          </p:cNvPr>
          <p:cNvSpPr txBox="1">
            <a:spLocks/>
          </p:cNvSpPr>
          <p:nvPr/>
        </p:nvSpPr>
        <p:spPr>
          <a:xfrm>
            <a:off x="290762" y="2086069"/>
            <a:ext cx="4824793" cy="3604437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466725" indent="-457200" algn="l" defTabSz="914400" rtl="0" eaLnBrk="1" latinLnBrk="0" hangingPunct="1">
              <a:lnSpc>
                <a:spcPct val="135000"/>
              </a:lnSpc>
              <a:spcBef>
                <a:spcPts val="0"/>
              </a:spcBef>
              <a:spcAft>
                <a:spcPts val="2400"/>
              </a:spcAft>
              <a:buSzPct val="165000"/>
              <a:buFontTx/>
              <a:buBlip>
                <a:blip r:embed="rId4"/>
              </a:buBlip>
              <a:tabLst/>
              <a:defRPr sz="2000" b="0" i="0" kern="1200">
                <a:solidFill>
                  <a:srgbClr val="232D4B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57785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rgbClr val="232D4B"/>
              </a:buClr>
              <a:buSzPct val="200000"/>
              <a:buFontTx/>
              <a:buNone/>
              <a:tabLst/>
              <a:defRPr sz="2000" b="0" i="0" kern="1200" baseline="0">
                <a:solidFill>
                  <a:srgbClr val="232D4B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32D4B"/>
              </a:buClr>
              <a:buFont typeface="Wingdings" pitchFamily="2" charset="2"/>
              <a:buNone/>
              <a:defRPr sz="2000" b="0" i="0" kern="1200" baseline="0">
                <a:solidFill>
                  <a:srgbClr val="232D4B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32D4B"/>
              </a:buClr>
              <a:buFont typeface="Wingdings" pitchFamily="2" charset="2"/>
              <a:buNone/>
              <a:defRPr sz="2000" b="0" i="0" kern="1200" baseline="0">
                <a:solidFill>
                  <a:srgbClr val="232D4B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32D4B"/>
              </a:buClr>
              <a:buFont typeface="Wingdings" pitchFamily="2" charset="2"/>
              <a:buNone/>
              <a:defRPr sz="2000" b="0" i="0" kern="1200" baseline="0">
                <a:solidFill>
                  <a:srgbClr val="232D4B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dirty="0">
                <a:solidFill>
                  <a:srgbClr val="E67103"/>
                </a:solidFill>
                <a:cs typeface="ITC Franklin Gothic Std Bk Cd"/>
              </a:rPr>
              <a:t>Sabermetrics</a:t>
            </a:r>
            <a:r>
              <a:rPr lang="en-US" dirty="0">
                <a:cs typeface="ITC Franklin Gothic Std Bk Cd"/>
              </a:rPr>
              <a:t> is to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baseball scouts</a:t>
            </a:r>
            <a:r>
              <a:rPr lang="en-US" dirty="0">
                <a:cs typeface="ITC Franklin Gothic Std Bk Cd"/>
              </a:rPr>
              <a:t> as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customer analytics</a:t>
            </a:r>
            <a:r>
              <a:rPr lang="en-US" dirty="0">
                <a:cs typeface="ITC Franklin Gothic Std Bk Cd"/>
              </a:rPr>
              <a:t> is to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what</a:t>
            </a:r>
            <a:r>
              <a:rPr lang="en-US" dirty="0">
                <a:cs typeface="ITC Franklin Gothic Std Bk C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466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4240-A5EC-6E4A-B9BF-99EC2003FF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cs typeface="ITC Franklin Gothic Std Bk Cd"/>
              </a:rPr>
              <a:t>How to use the </a:t>
            </a:r>
            <a:r>
              <a:rPr lang="en-US" dirty="0" err="1">
                <a:solidFill>
                  <a:srgbClr val="E67103"/>
                </a:solidFill>
                <a:cs typeface="ITC Franklin Gothic Std Bk Cd"/>
              </a:rPr>
              <a:t>tidyverse</a:t>
            </a:r>
            <a:r>
              <a:rPr lang="en-US" dirty="0">
                <a:cs typeface="ITC Franklin Gothic Std Bk Cd"/>
              </a:rPr>
              <a:t> to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import, tidy, transform, and visualize</a:t>
            </a:r>
            <a:r>
              <a:rPr lang="en-US" dirty="0">
                <a:cs typeface="ITC Franklin Gothic Std Bk Cd"/>
              </a:rPr>
              <a:t> customer data; and how to share the insights you generate in ways that will enhance marketing-mix decisions.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7B2188B-6504-9846-9F0B-BE2D7A8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b="0" smtClean="0">
                <a:latin typeface="Franklin Gothic Demi" panose="020B0703020102020204" pitchFamily="34" charset="0"/>
              </a:rPr>
              <a:pPr/>
              <a:t>16</a:t>
            </a:fld>
            <a:endParaRPr lang="en-US" b="0" dirty="0">
              <a:latin typeface="Franklin Gothic Demi" panose="020B07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778EF-F2C9-004C-A0BD-961F24078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what will you learn?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352D8-D3D2-DB42-8D5A-7067DE6E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will you learn?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10EB7-1626-7B4C-AFBE-05BE227BF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7" y="2139581"/>
            <a:ext cx="4974336" cy="37311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186A9F-1E4A-0A45-8126-AE5F98A4A168}"/>
              </a:ext>
            </a:extLst>
          </p:cNvPr>
          <p:cNvSpPr/>
          <p:nvPr/>
        </p:nvSpPr>
        <p:spPr>
          <a:xfrm rot="16200000">
            <a:off x="3655960" y="3520714"/>
            <a:ext cx="2982136" cy="21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2D4B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www.tidyverse.org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32D4B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8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049B1-B418-0C44-AEDD-C39417B07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6045199" cy="3178423"/>
          </a:xfrm>
        </p:spPr>
        <p:txBody>
          <a:bodyPr/>
          <a:lstStyle/>
          <a:p>
            <a:r>
              <a:rPr lang="en-US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69037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87D993A-FB52-1846-BED2-C01D8B1C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C7B37C-9211-A44A-8444-2B43F3CD7C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4400" dirty="0"/>
              <a:t>Today’s objectives </a:t>
            </a:r>
          </a:p>
          <a:p>
            <a:r>
              <a:rPr lang="en-US" sz="4400" dirty="0"/>
              <a:t>Introductions</a:t>
            </a:r>
          </a:p>
          <a:p>
            <a:r>
              <a:rPr lang="en-US" sz="4400" dirty="0"/>
              <a:t>What will you learn? </a:t>
            </a:r>
          </a:p>
          <a:p>
            <a:r>
              <a:rPr lang="en-US" sz="4400" dirty="0"/>
              <a:t>Syllabus </a:t>
            </a:r>
            <a:r>
              <a:rPr lang="en-US" sz="4400" dirty="0" err="1"/>
              <a:t>Runthrough</a:t>
            </a:r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1B51-3E38-3248-B765-B5F0938C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Today’s 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5EA6-8FE4-6144-86CC-AF28781815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940" y="1456484"/>
            <a:ext cx="6389699" cy="4411145"/>
          </a:xfrm>
        </p:spPr>
        <p:txBody>
          <a:bodyPr/>
          <a:lstStyle/>
          <a:p>
            <a:r>
              <a:rPr lang="en-US" dirty="0"/>
              <a:t>To define goals, objectives, requirements, and expectations for this course.</a:t>
            </a:r>
          </a:p>
          <a:p>
            <a:r>
              <a:rPr lang="en-US" dirty="0"/>
              <a:t>To outline how this course’s assignments (e.g., exercises, papers, reports) contribute to achieving this course’s goals and objectives.</a:t>
            </a:r>
          </a:p>
          <a:p>
            <a:r>
              <a:rPr lang="en-US" dirty="0"/>
              <a:t>To explain why the instructional methods (e.g., cases, lectures, readings, projects) were chosen to serve as this course’s subject matter.</a:t>
            </a:r>
          </a:p>
          <a:p>
            <a:r>
              <a:rPr lang="en-US" dirty="0"/>
              <a:t>To establish a learning environment that respects differences and diverse perspectives and makes all students feel welcome.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AFE2EA9-3B9D-9E45-BC28-D8EA8012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>
                <a:latin typeface="Franklin Gothic Demi" panose="020B0703020102020204" pitchFamily="34" charset="0"/>
              </a:rPr>
              <a:pPr/>
              <a:t>4</a:t>
            </a:fld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DCD4-9682-F740-8073-CE1E5B4D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today’s objectives</a:t>
            </a:r>
          </a:p>
        </p:txBody>
      </p:sp>
    </p:spTree>
    <p:extLst>
      <p:ext uri="{BB962C8B-B14F-4D97-AF65-F5344CB8AC3E}">
        <p14:creationId xmlns:p14="http://schemas.microsoft.com/office/powerpoint/2010/main" val="159543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6F67A-4E88-4A44-A8F4-3DB4C20E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</a:t>
            </a:r>
            <a:r>
              <a:rPr lang="en-US" b="0" dirty="0"/>
              <a:t>👋</a:t>
            </a:r>
            <a:r>
              <a:rPr lang="en-US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41199-626C-F64D-9053-B252A9445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Name, what you love most about BA, and a fun fact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06617-C97D-274C-8F44-77914BDF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0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0F52-0336-CF42-8C67-3CF61C4A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What will you learn?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C8148-1DE3-FD40-93AC-D9337C80D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feels like to fall.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1A072-3E7F-AA48-B210-9B70C92A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9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878D4F-E470-704F-9593-64473E54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81" t="1" r="24971" b="688"/>
          <a:stretch/>
        </p:blipFill>
        <p:spPr>
          <a:xfrm>
            <a:off x="5668" y="721216"/>
            <a:ext cx="4166483" cy="514169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4240-A5EC-6E4A-B9BF-99EC2003FF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cs typeface="ITC Franklin Gothic Std Bk Cd"/>
              </a:rPr>
              <a:t>The primary aim of this course is to help you fall into a pit of success in the arena of customer analytics.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7B2188B-6504-9846-9F0B-BE2D7A8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b="0" smtClean="0">
                <a:latin typeface="Franklin Gothic Demi" panose="020B0703020102020204" pitchFamily="34" charset="0"/>
              </a:rPr>
              <a:pPr/>
              <a:t>7</a:t>
            </a:fld>
            <a:endParaRPr lang="en-US" b="0" dirty="0">
              <a:latin typeface="Franklin Gothic Demi" panose="020B07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0287B-04A4-3E4C-BBFA-0E6C48233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what will you learn?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C9161E-29B5-884D-8F12-338F2A4E0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86" r="26139"/>
          <a:stretch/>
        </p:blipFill>
        <p:spPr>
          <a:xfrm>
            <a:off x="5668" y="721215"/>
            <a:ext cx="4166483" cy="5141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9D2F7D-4319-A44F-9B7E-2FDD8BE7200B}"/>
              </a:ext>
            </a:extLst>
          </p:cNvPr>
          <p:cNvSpPr/>
          <p:nvPr/>
        </p:nvSpPr>
        <p:spPr>
          <a:xfrm rot="16200000">
            <a:off x="2948922" y="4647370"/>
            <a:ext cx="224640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https://</a:t>
            </a:r>
            <a:r>
              <a:rPr lang="en-US" sz="6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blog.codinghorror.com</a:t>
            </a:r>
            <a:r>
              <a:rPr lang="en-US" sz="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/falling-into-the-pit-of-success/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3AAC2B-74FB-4E4D-A4D6-8CA5B9D9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152" y="999160"/>
            <a:ext cx="6728449" cy="760236"/>
          </a:xfrm>
        </p:spPr>
        <p:txBody>
          <a:bodyPr/>
          <a:lstStyle/>
          <a:p>
            <a:r>
              <a:rPr lang="en-US" sz="3200" dirty="0"/>
              <a:t>What will you learn?</a:t>
            </a:r>
          </a:p>
        </p:txBody>
      </p:sp>
    </p:spTree>
    <p:extLst>
      <p:ext uri="{BB962C8B-B14F-4D97-AF65-F5344CB8AC3E}">
        <p14:creationId xmlns:p14="http://schemas.microsoft.com/office/powerpoint/2010/main" val="252994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4240-A5EC-6E4A-B9BF-99EC2003FF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cs typeface="ITC Franklin Gothic Std Bk Cd"/>
              </a:rPr>
              <a:t>How to generate, disseminate, and respond to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market </a:t>
            </a:r>
            <a:r>
              <a:rPr lang="en-US" dirty="0">
                <a:cs typeface="ITC Franklin Gothic Std Bk Cd"/>
              </a:rPr>
              <a:t>intelligence with data-informed insights to optimize collective value.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7B2188B-6504-9846-9F0B-BE2D7A8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b="0" smtClean="0">
                <a:latin typeface="Franklin Gothic Demi" panose="020B0703020102020204" pitchFamily="34" charset="0"/>
              </a:rPr>
              <a:pPr/>
              <a:t>8</a:t>
            </a:fld>
            <a:endParaRPr lang="en-US" b="0" dirty="0">
              <a:latin typeface="Franklin Gothic Demi" panose="020B07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778EF-F2C9-004C-A0BD-961F24078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what will you learn?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73F900-9F46-BC4A-A486-B12DDF4C6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64" r="26428" b="17322"/>
          <a:stretch/>
        </p:blipFill>
        <p:spPr>
          <a:xfrm>
            <a:off x="-781209" y="1069342"/>
            <a:ext cx="6244759" cy="5577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6772F-80DC-F241-80F7-BCF05AE6A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27" t="29841" r="40141" b="31426"/>
          <a:stretch/>
        </p:blipFill>
        <p:spPr>
          <a:xfrm>
            <a:off x="980499" y="2120544"/>
            <a:ext cx="3370931" cy="3370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352D8-D3D2-DB42-8D5A-7067DE6E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will you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3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4240-A5EC-6E4A-B9BF-99EC2003FF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cs typeface="ITC Franklin Gothic Std Bk Cd"/>
              </a:rPr>
              <a:t>How to </a:t>
            </a:r>
            <a:r>
              <a:rPr lang="en-US" dirty="0">
                <a:solidFill>
                  <a:srgbClr val="E67103"/>
                </a:solidFill>
                <a:cs typeface="ITC Franklin Gothic Std Bk Cd"/>
              </a:rPr>
              <a:t>generate</a:t>
            </a:r>
            <a:r>
              <a:rPr lang="en-US" dirty="0">
                <a:cs typeface="ITC Franklin Gothic Std Bk Cd"/>
              </a:rPr>
              <a:t>, disseminate, and respond to market intelligence </a:t>
            </a:r>
            <a:r>
              <a:rPr lang="en-US" dirty="0"/>
              <a:t>with data-informed insights to optimize collective value.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7B2188B-6504-9846-9F0B-BE2D7A8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b="0" smtClean="0">
                <a:latin typeface="Franklin Gothic Demi" panose="020B0703020102020204" pitchFamily="34" charset="0"/>
              </a:rPr>
              <a:pPr/>
              <a:t>9</a:t>
            </a:fld>
            <a:endParaRPr lang="en-US" b="0" dirty="0">
              <a:latin typeface="Franklin Gothic Demi" panose="020B07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778EF-F2C9-004C-A0BD-961F24078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Course overview / what will you learn?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352D8-D3D2-DB42-8D5A-7067DE6E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will you learn?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2254BA-F360-3843-BFAB-53E659128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78" y="2931410"/>
            <a:ext cx="4975058" cy="2133572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7322B68-ED90-7A43-B7DC-B284EA96DDA7}"/>
              </a:ext>
            </a:extLst>
          </p:cNvPr>
          <p:cNvSpPr txBox="1">
            <a:spLocks/>
          </p:cNvSpPr>
          <p:nvPr/>
        </p:nvSpPr>
        <p:spPr>
          <a:xfrm>
            <a:off x="-1" y="6564815"/>
            <a:ext cx="12192001" cy="293186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 baseline="0">
                <a:solidFill>
                  <a:schemeClr val="bg1"/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rgbClr val="232D4B"/>
                </a:solidFill>
              </a:rPr>
              <a:t>Source:</a:t>
            </a:r>
            <a:r>
              <a:rPr lang="en-US" sz="700" dirty="0">
                <a:solidFill>
                  <a:srgbClr val="232D4B"/>
                </a:solidFill>
              </a:rPr>
              <a:t> Dolan, Robert J. and Leslie K. John (2015). Marketing Intelligence. Harvard Business Publishing: Boston, MA.</a:t>
            </a:r>
          </a:p>
        </p:txBody>
      </p:sp>
    </p:spTree>
    <p:extLst>
      <p:ext uri="{BB962C8B-B14F-4D97-AF65-F5344CB8AC3E}">
        <p14:creationId xmlns:p14="http://schemas.microsoft.com/office/powerpoint/2010/main" val="2556311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32C4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1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6561</TotalTime>
  <Words>785</Words>
  <Application>Microsoft Macintosh PowerPoint</Application>
  <PresentationFormat>Widescreen</PresentationFormat>
  <Paragraphs>101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Franklin Gothic</vt:lpstr>
      <vt:lpstr>Franklin Gothic Book</vt:lpstr>
      <vt:lpstr>Franklin Gothic Demi</vt:lpstr>
      <vt:lpstr>ITC Franklin Gothic Std Bk Cd</vt:lpstr>
      <vt:lpstr>ITC Franklin Gothic Std Book Condensed</vt:lpstr>
      <vt:lpstr>Wingdings</vt:lpstr>
      <vt:lpstr>Office Theme</vt:lpstr>
      <vt:lpstr>Customer Analytics    </vt:lpstr>
      <vt:lpstr>Course Overview</vt:lpstr>
      <vt:lpstr>Agenda</vt:lpstr>
      <vt:lpstr>Today’s objectives </vt:lpstr>
      <vt:lpstr>Introductions 👋  </vt:lpstr>
      <vt:lpstr>What will you learn?  </vt:lpstr>
      <vt:lpstr>What will you learn?</vt:lpstr>
      <vt:lpstr>What will you learn?</vt:lpstr>
      <vt:lpstr>What will you learn?</vt:lpstr>
      <vt:lpstr>A data scientist is not measured by the cleverness of her solutions, but by the value of the problems she solves.</vt:lpstr>
      <vt:lpstr>What will you learn?</vt:lpstr>
      <vt:lpstr>What will you learn?</vt:lpstr>
      <vt:lpstr>What will you learn?</vt:lpstr>
      <vt:lpstr>What will you learn?</vt:lpstr>
      <vt:lpstr>What will you learn?</vt:lpstr>
      <vt:lpstr>What will you learn?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Juliann Gates</dc:creator>
  <cp:lastModifiedBy>Boichuk, Jeff (jpb2f)</cp:lastModifiedBy>
  <cp:revision>270</cp:revision>
  <cp:lastPrinted>2018-05-15T19:37:53Z</cp:lastPrinted>
  <dcterms:created xsi:type="dcterms:W3CDTF">2018-04-18T14:25:53Z</dcterms:created>
  <dcterms:modified xsi:type="dcterms:W3CDTF">2019-03-05T21:05:20Z</dcterms:modified>
</cp:coreProperties>
</file>